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9"/>
    <p:restoredTop sz="94720"/>
  </p:normalViewPr>
  <p:slideViewPr>
    <p:cSldViewPr snapToGrid="0" snapToObjects="1">
      <p:cViewPr varScale="1">
        <p:scale>
          <a:sx n="155" d="100"/>
          <a:sy n="155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9/5/22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.cuhk.edu.hk/course/2223/math3310" TargetMode="External"/><Relationship Id="rId2" Type="http://schemas.openxmlformats.org/officeDocument/2006/relationships/hyperlink" Target="mailto:lmlui@math.cuhk.edu.h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3310:</a:t>
            </a:r>
            <a:br>
              <a:rPr lang="en-US" dirty="0"/>
            </a:br>
            <a:r>
              <a:rPr lang="en-US" dirty="0"/>
              <a:t>Computational &amp; Applied Math.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021674"/>
            <a:ext cx="7406640" cy="1752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Course Outline</a:t>
            </a:r>
          </a:p>
          <a:p>
            <a:endParaRPr lang="en-US" sz="3200" dirty="0"/>
          </a:p>
          <a:p>
            <a:r>
              <a:rPr lang="en-US" sz="3200" dirty="0"/>
              <a:t>Prof. Ronald Lui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772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434" y="1417638"/>
            <a:ext cx="8006328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Lecturer: </a:t>
            </a:r>
            <a:r>
              <a:rPr lang="en-US" dirty="0"/>
              <a:t>Ronald Lui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TA: </a:t>
            </a:r>
            <a:r>
              <a:rPr lang="en-US" dirty="0"/>
              <a:t>Ka Ho Lai (LSB222A); </a:t>
            </a:r>
            <a:r>
              <a:rPr lang="en-US" dirty="0" err="1"/>
              <a:t>Chenran</a:t>
            </a:r>
            <a:r>
              <a:rPr lang="en-US" dirty="0"/>
              <a:t> Lin (LSB222A)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Email: </a:t>
            </a:r>
            <a:r>
              <a:rPr lang="en-US" dirty="0">
                <a:hlinkClick r:id="rId2"/>
              </a:rPr>
              <a:t>lmlui@math.cuhk.edu.hk</a:t>
            </a:r>
            <a:endParaRPr lang="en-US" dirty="0"/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Office: </a:t>
            </a:r>
            <a:r>
              <a:rPr lang="en-US" dirty="0"/>
              <a:t>LSB 207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Course website:</a:t>
            </a:r>
          </a:p>
          <a:p>
            <a:pPr marL="82296" indent="0">
              <a:buNone/>
            </a:pPr>
            <a:r>
              <a:rPr lang="en-HK" sz="2700" dirty="0">
                <a:hlinkClick r:id="rId3"/>
              </a:rPr>
              <a:t>https://www.math.cuhk.edu.hk/course/2223/math3310</a:t>
            </a:r>
            <a:endParaRPr lang="en-HK" sz="2700" dirty="0"/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Lecture time: </a:t>
            </a:r>
            <a:r>
              <a:rPr lang="da-DK" dirty="0"/>
              <a:t> </a:t>
            </a:r>
            <a:r>
              <a:rPr lang="de-DE" sz="3000" dirty="0"/>
              <a:t>Tu 4:30PM - 6:15PM (Lee </a:t>
            </a:r>
            <a:r>
              <a:rPr lang="de-DE" sz="3000" dirty="0" err="1"/>
              <a:t>Shau</a:t>
            </a:r>
            <a:r>
              <a:rPr lang="de-DE" sz="3000" dirty="0"/>
              <a:t> </a:t>
            </a:r>
            <a:r>
              <a:rPr lang="de-DE" sz="3000" dirty="0" err="1"/>
              <a:t>Kee</a:t>
            </a:r>
            <a:r>
              <a:rPr lang="de-DE" sz="3000" dirty="0"/>
              <a:t> Building 304); </a:t>
            </a:r>
            <a:r>
              <a:rPr lang="de-DE" sz="3000" dirty="0" err="1"/>
              <a:t>Th</a:t>
            </a:r>
            <a:r>
              <a:rPr lang="de-DE" sz="3000" dirty="0"/>
              <a:t> 1:30PM - 2:15PM (Lai Chan </a:t>
            </a:r>
            <a:r>
              <a:rPr lang="de-DE" sz="3000" dirty="0" err="1"/>
              <a:t>Pui</a:t>
            </a:r>
            <a:r>
              <a:rPr lang="de-DE" sz="3000" dirty="0"/>
              <a:t> </a:t>
            </a:r>
            <a:r>
              <a:rPr lang="de-DE" sz="3000" dirty="0" err="1"/>
              <a:t>Ngong</a:t>
            </a:r>
            <a:r>
              <a:rPr lang="de-DE" sz="3000" dirty="0"/>
              <a:t> LT)</a:t>
            </a:r>
          </a:p>
          <a:p>
            <a:pPr marL="82296" indent="0">
              <a:buNone/>
            </a:pPr>
            <a:r>
              <a:rPr lang="da-DK" dirty="0" err="1">
                <a:solidFill>
                  <a:srgbClr val="000090"/>
                </a:solidFill>
              </a:rPr>
              <a:t>Tutorial</a:t>
            </a:r>
            <a:r>
              <a:rPr lang="da-DK" dirty="0">
                <a:solidFill>
                  <a:srgbClr val="000090"/>
                </a:solidFill>
              </a:rPr>
              <a:t>:</a:t>
            </a:r>
            <a:r>
              <a:rPr lang="da-DK" dirty="0"/>
              <a:t>  </a:t>
            </a:r>
            <a:r>
              <a:rPr lang="en-US" dirty="0"/>
              <a:t>Th 12:30PM - 1:15PM (Lai Chan </a:t>
            </a:r>
            <a:r>
              <a:rPr lang="en-US" dirty="0" err="1"/>
              <a:t>Pui</a:t>
            </a:r>
            <a:r>
              <a:rPr lang="en-US" dirty="0"/>
              <a:t> Ngong LT)</a:t>
            </a:r>
          </a:p>
        </p:txBody>
      </p:sp>
    </p:spTree>
    <p:extLst>
      <p:ext uri="{BB962C8B-B14F-4D97-AF65-F5344CB8AC3E}">
        <p14:creationId xmlns:p14="http://schemas.microsoft.com/office/powerpoint/2010/main" val="123920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– 7 Bi-weekly Homework (with simple programming problems) </a:t>
            </a:r>
            <a:r>
              <a:rPr lang="en-US" dirty="0">
                <a:solidFill>
                  <a:srgbClr val="FF0000"/>
                </a:solidFill>
              </a:rPr>
              <a:t>15%</a:t>
            </a:r>
          </a:p>
          <a:p>
            <a:r>
              <a:rPr lang="en-US" dirty="0"/>
              <a:t>Midterm examination </a:t>
            </a:r>
            <a:r>
              <a:rPr lang="en-US" dirty="0">
                <a:solidFill>
                  <a:srgbClr val="FF0000"/>
                </a:solidFill>
              </a:rPr>
              <a:t>35%</a:t>
            </a:r>
          </a:p>
          <a:p>
            <a:r>
              <a:rPr lang="en-US" dirty="0">
                <a:solidFill>
                  <a:srgbClr val="000000"/>
                </a:solidFill>
              </a:rPr>
              <a:t>Final examination </a:t>
            </a:r>
            <a:r>
              <a:rPr lang="en-US" dirty="0">
                <a:solidFill>
                  <a:srgbClr val="FF0000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99121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goal?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5518"/>
          </a:xfrm>
        </p:spPr>
        <p:txBody>
          <a:bodyPr/>
          <a:lstStyle/>
          <a:p>
            <a:r>
              <a:rPr lang="en-US" dirty="0"/>
              <a:t>Get a </a:t>
            </a:r>
            <a:r>
              <a:rPr lang="en-US" dirty="0">
                <a:solidFill>
                  <a:srgbClr val="FF0000"/>
                </a:solidFill>
              </a:rPr>
              <a:t>basic understanding </a:t>
            </a:r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computational mathematics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applied mathematics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169" y="4037230"/>
            <a:ext cx="37753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Computational Math: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Solve </a:t>
            </a:r>
            <a:r>
              <a:rPr lang="en-US" sz="3200" dirty="0" err="1">
                <a:solidFill>
                  <a:srgbClr val="FF0000"/>
                </a:solidFill>
              </a:rPr>
              <a:t>eqts</a:t>
            </a:r>
            <a:r>
              <a:rPr lang="en-US" sz="3200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5169" y="4140197"/>
            <a:ext cx="3775393" cy="1077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24359" y="3838808"/>
            <a:ext cx="3450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Applied Math: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Solve real problems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w/ Math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15994" y="3914963"/>
            <a:ext cx="3459350" cy="14495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90493" y="4308316"/>
            <a:ext cx="454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+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828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992" y="-137226"/>
            <a:ext cx="80583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applied mathematicians do?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0369" y="800143"/>
            <a:ext cx="79049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When an applied mathematician is given a real world problem, they will…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40107" y="1849471"/>
            <a:ext cx="7760608" cy="1077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40107" y="1864860"/>
            <a:ext cx="77606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Analyze </a:t>
            </a:r>
            <a:r>
              <a:rPr lang="en-US" sz="2800" dirty="0">
                <a:solidFill>
                  <a:srgbClr val="FF0000"/>
                </a:solidFill>
              </a:rPr>
              <a:t>Physical phenomenon/Problem requirement </a:t>
            </a:r>
          </a:p>
          <a:p>
            <a:pPr algn="ctr"/>
            <a:r>
              <a:rPr lang="en-US" sz="2800" dirty="0">
                <a:solidFill>
                  <a:srgbClr val="000090"/>
                </a:solidFill>
              </a:rPr>
              <a:t>&amp; identify </a:t>
            </a:r>
            <a:r>
              <a:rPr lang="en-US" sz="2800" dirty="0">
                <a:solidFill>
                  <a:srgbClr val="FF0000"/>
                </a:solidFill>
              </a:rPr>
              <a:t>Rules</a:t>
            </a:r>
            <a:r>
              <a:rPr lang="en-US" sz="2800" dirty="0">
                <a:solidFill>
                  <a:srgbClr val="000090"/>
                </a:solidFill>
              </a:rPr>
              <a:t> (e.g. physical laws…)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71451" y="3248497"/>
            <a:ext cx="79103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Convert the problems into mathematical formulation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(Mathematical modeling)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69375" y="4484948"/>
            <a:ext cx="80586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Tackle the mathematical problem by </a:t>
            </a:r>
            <a:r>
              <a:rPr lang="en-US" sz="2800" dirty="0">
                <a:solidFill>
                  <a:srgbClr val="FF0000"/>
                </a:solidFill>
              </a:rPr>
              <a:t>solving equations</a:t>
            </a:r>
            <a:r>
              <a:rPr lang="en-US" sz="2800" dirty="0">
                <a:solidFill>
                  <a:srgbClr val="000090"/>
                </a:solidFill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(Analytic (exact solution) or Numerical [approx.])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5185" y="5760810"/>
            <a:ext cx="7976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Analysis</a:t>
            </a:r>
            <a:r>
              <a:rPr lang="en-US" sz="2800" dirty="0">
                <a:solidFill>
                  <a:srgbClr val="000090"/>
                </a:solidFill>
              </a:rPr>
              <a:t> of approximated solution &amp; numerical algorithm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40107" y="3336178"/>
            <a:ext cx="7760608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240106" y="4572629"/>
            <a:ext cx="7865221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169375" y="5866942"/>
            <a:ext cx="7760608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668139" y="2980353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695337" y="4259697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668514" y="5483746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1028754" y="3297103"/>
            <a:ext cx="229634" cy="96259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21" y="3584725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Math3290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1028754" y="4563755"/>
            <a:ext cx="229634" cy="2160739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9042" y="5445702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Math3310</a:t>
            </a:r>
          </a:p>
        </p:txBody>
      </p:sp>
    </p:spTree>
    <p:extLst>
      <p:ext uri="{BB962C8B-B14F-4D97-AF65-F5344CB8AC3E}">
        <p14:creationId xmlns:p14="http://schemas.microsoft.com/office/powerpoint/2010/main" val="40720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638" y="-127861"/>
            <a:ext cx="749808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489" y="980817"/>
            <a:ext cx="8030340" cy="5117277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Motivation:</a:t>
            </a:r>
            <a:r>
              <a:rPr lang="en-US" sz="2500" dirty="0"/>
              <a:t> how real world problems are converted into mathematical formulation;</a:t>
            </a:r>
          </a:p>
          <a:p>
            <a:r>
              <a:rPr lang="en-US" sz="2500" dirty="0">
                <a:solidFill>
                  <a:srgbClr val="0070C0"/>
                </a:solidFill>
              </a:rPr>
              <a:t>Analytic methods to solve </a:t>
            </a:r>
            <a:r>
              <a:rPr lang="en-US" sz="2500" dirty="0" err="1">
                <a:solidFill>
                  <a:srgbClr val="0070C0"/>
                </a:solidFill>
              </a:rPr>
              <a:t>eqt</a:t>
            </a:r>
            <a:r>
              <a:rPr lang="en-US" sz="2500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2100" dirty="0"/>
              <a:t>ODE/PDE exact solution</a:t>
            </a:r>
          </a:p>
          <a:p>
            <a:pPr lvl="1"/>
            <a:r>
              <a:rPr lang="en-US" sz="2100" dirty="0"/>
              <a:t>Analytic spectral (Fourier) method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Numerical approaches:</a:t>
            </a:r>
          </a:p>
          <a:p>
            <a:pPr lvl="1"/>
            <a:r>
              <a:rPr lang="en-US" sz="2100" dirty="0"/>
              <a:t>Numerical spectral method;</a:t>
            </a:r>
          </a:p>
          <a:p>
            <a:pPr lvl="1"/>
            <a:r>
              <a:rPr lang="en-US" sz="2100" dirty="0"/>
              <a:t>Iterative method for large linear system (Jacobi, Gauss-Seidel, SOR, (preconditioned) conjugate gradient method)</a:t>
            </a:r>
            <a:endParaRPr lang="en-US" sz="1700" dirty="0"/>
          </a:p>
          <a:p>
            <a:pPr lvl="1"/>
            <a:r>
              <a:rPr lang="en-US" sz="2100" dirty="0" err="1"/>
              <a:t>Multigrid</a:t>
            </a:r>
            <a:r>
              <a:rPr lang="en-US" sz="2100" dirty="0"/>
              <a:t> method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Eigenvalue problems</a:t>
            </a:r>
          </a:p>
          <a:p>
            <a:r>
              <a:rPr lang="en-US" sz="2500" dirty="0">
                <a:solidFill>
                  <a:srgbClr val="0070C0"/>
                </a:solidFill>
              </a:rPr>
              <a:t>Conformal method </a:t>
            </a:r>
            <a:r>
              <a:rPr lang="en-US" sz="2500" dirty="0"/>
              <a:t>(solving </a:t>
            </a:r>
            <a:r>
              <a:rPr lang="en-US" sz="2500" dirty="0" err="1"/>
              <a:t>eqt</a:t>
            </a:r>
            <a:r>
              <a:rPr lang="en-US" sz="2500" dirty="0"/>
              <a:t> on complicated domains)</a:t>
            </a:r>
          </a:p>
        </p:txBody>
      </p:sp>
      <p:sp>
        <p:nvSpPr>
          <p:cNvPr id="4" name="Left Brace 3"/>
          <p:cNvSpPr/>
          <p:nvPr/>
        </p:nvSpPr>
        <p:spPr>
          <a:xfrm>
            <a:off x="1027769" y="1150691"/>
            <a:ext cx="229634" cy="48771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1018759" y="2225726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006524" y="2689085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012937" y="3579143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023851" y="4083650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1010676" y="4675857"/>
            <a:ext cx="212470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996144" y="5227779"/>
            <a:ext cx="253026" cy="278108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1019536" y="5657575"/>
            <a:ext cx="199458" cy="295271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9" y="1207739"/>
            <a:ext cx="99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&lt;1 week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756" y="2223979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521" y="268733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1425" y="359265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85" y="410723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3.5 week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52" y="4689603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 week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384" y="5149161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2.5 week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081" y="557898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 week</a:t>
            </a:r>
          </a:p>
        </p:txBody>
      </p:sp>
    </p:spTree>
    <p:extLst>
      <p:ext uri="{BB962C8B-B14F-4D97-AF65-F5344CB8AC3E}">
        <p14:creationId xmlns:p14="http://schemas.microsoft.com/office/powerpoint/2010/main" val="39980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Differences between courses?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899159"/>
            <a:ext cx="7956926" cy="139990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Math 3230: Numerical Analysis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Covers conventional numerical methods, such as interpolation, numerical differentiation/integration;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Usually involves solving a big linear/non-linear systems BUT won’t through efficient methods to compute it;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2086" y="2429693"/>
            <a:ext cx="7956926" cy="98406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Math 3240: Numerical Methods for differential equations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Convert differential equations into linear systems;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Won’t go though efficient methods to compute it.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7729" y="3670659"/>
            <a:ext cx="7956926" cy="1171301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Math 3290: Mathematical modeling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Formulate problems mathematically;</a:t>
            </a:r>
          </a:p>
          <a:p>
            <a:pPr lvl="1"/>
            <a:r>
              <a:rPr lang="en-US" altLang="zh-HK" dirty="0">
                <a:solidFill>
                  <a:srgbClr val="002060"/>
                </a:solidFill>
              </a:rPr>
              <a:t>Usually involves solving a big linear/non-linear systems BUT won’t through efficient methods to compute it;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5953" y="5094500"/>
            <a:ext cx="7956926" cy="155884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>
                <a:solidFill>
                  <a:srgbClr val="FF0000"/>
                </a:solidFill>
              </a:rPr>
              <a:t>Math 3310: Computational and Applied Mathematics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Covers up-to-date &amp; practical &amp; efficient methods to solve the equations arisen from the mathematical formulation of real-world problems</a:t>
            </a:r>
          </a:p>
          <a:p>
            <a:pPr lvl="1"/>
            <a:r>
              <a:rPr lang="en-US" altLang="zh-HK" dirty="0">
                <a:solidFill>
                  <a:srgbClr val="FF0000"/>
                </a:solidFill>
              </a:rPr>
              <a:t>ALL methods are being used by applied mathematicians everyday in their research.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1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Good news: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977539"/>
            <a:ext cx="7956926" cy="190500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Comparatively easier than other Math3XXX &amp; Math 4XXX courses;</a:t>
            </a:r>
          </a:p>
          <a:p>
            <a:r>
              <a:rPr lang="en-US" dirty="0">
                <a:solidFill>
                  <a:srgbClr val="002060"/>
                </a:solidFill>
              </a:rPr>
              <a:t>Try to give minimal amount of workload while helping you to get most important things about computational and applied mathematics;</a:t>
            </a:r>
          </a:p>
        </p:txBody>
      </p:sp>
    </p:spTree>
    <p:extLst>
      <p:ext uri="{BB962C8B-B14F-4D97-AF65-F5344CB8AC3E}">
        <p14:creationId xmlns:p14="http://schemas.microsoft.com/office/powerpoint/2010/main" val="3610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Bad news: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977539"/>
            <a:ext cx="7956926" cy="190500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May not be able to cover everything in applied mathematics;</a:t>
            </a:r>
          </a:p>
          <a:p>
            <a:r>
              <a:rPr lang="en-US" dirty="0">
                <a:solidFill>
                  <a:srgbClr val="002060"/>
                </a:solidFill>
              </a:rPr>
              <a:t>Less important applied mathematics techniques may not be covered!</a:t>
            </a:r>
          </a:p>
        </p:txBody>
      </p:sp>
    </p:spTree>
    <p:extLst>
      <p:ext uri="{BB962C8B-B14F-4D97-AF65-F5344CB8AC3E}">
        <p14:creationId xmlns:p14="http://schemas.microsoft.com/office/powerpoint/2010/main" val="27388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475</TotalTime>
  <Words>512</Words>
  <Application>Microsoft Macintosh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微軟正黑體</vt:lpstr>
      <vt:lpstr>Gill Sans MT</vt:lpstr>
      <vt:lpstr>Verdana</vt:lpstr>
      <vt:lpstr>Wingdings 2</vt:lpstr>
      <vt:lpstr>Solstice</vt:lpstr>
      <vt:lpstr>Math 3310: Computational &amp; Applied Math.</vt:lpstr>
      <vt:lpstr>Basic information</vt:lpstr>
      <vt:lpstr>Assessment Scheme</vt:lpstr>
      <vt:lpstr>What is our goal?</vt:lpstr>
      <vt:lpstr>What do applied mathematicians do?</vt:lpstr>
      <vt:lpstr>Agenda</vt:lpstr>
      <vt:lpstr>Differences between courses?</vt:lpstr>
      <vt:lpstr>Good news:</vt:lpstr>
      <vt:lpstr>Bad news: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3310: Computational &amp; Applied Math.</dc:title>
  <dc:creator>Ronald Lok Ming Lui</dc:creator>
  <cp:lastModifiedBy>Microsoft Office User</cp:lastModifiedBy>
  <cp:revision>49</cp:revision>
  <dcterms:created xsi:type="dcterms:W3CDTF">2017-01-03T10:35:58Z</dcterms:created>
  <dcterms:modified xsi:type="dcterms:W3CDTF">2022-09-05T03:58:00Z</dcterms:modified>
</cp:coreProperties>
</file>